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7" r:id="rId3"/>
    <p:sldId id="256" r:id="rId4"/>
    <p:sldId id="258" r:id="rId5"/>
    <p:sldId id="259" r:id="rId6"/>
    <p:sldId id="260" r:id="rId7"/>
    <p:sldId id="266" r:id="rId8"/>
    <p:sldId id="267" r:id="rId9"/>
    <p:sldId id="268" r:id="rId10"/>
    <p:sldId id="269" r:id="rId11"/>
    <p:sldId id="270" r:id="rId12"/>
    <p:sldId id="264" r:id="rId13"/>
    <p:sldId id="263" r:id="rId14"/>
    <p:sldId id="271" r:id="rId15"/>
    <p:sldId id="275" r:id="rId16"/>
    <p:sldId id="272" r:id="rId17"/>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107" d="100"/>
          <a:sy n="107" d="100"/>
        </p:scale>
        <p:origin x="-115" y="-3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t>27/05/1442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45579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t>27/05/1442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3022364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t>27/05/1442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562714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ar-IQ">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3809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648109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0432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674927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8" name="Footer Placeholder 7"/>
          <p:cNvSpPr>
            <a:spLocks noGrp="1"/>
          </p:cNvSpPr>
          <p:nvPr>
            <p:ph type="ftr" sz="quarter" idx="11"/>
          </p:nvPr>
        </p:nvSpPr>
        <p:spPr/>
        <p:txBody>
          <a:bodyPr/>
          <a:lstStyle/>
          <a:p>
            <a:endParaRPr lang="ar-IQ">
              <a:solidFill>
                <a:prstClr val="black"/>
              </a:solidFill>
            </a:endParaRPr>
          </a:p>
        </p:txBody>
      </p:sp>
      <p:sp>
        <p:nvSpPr>
          <p:cNvPr id="9" name="Slide Number Placeholder 8"/>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0481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4" name="Footer Placeholder 3"/>
          <p:cNvSpPr>
            <a:spLocks noGrp="1"/>
          </p:cNvSpPr>
          <p:nvPr>
            <p:ph type="ftr" sz="quarter" idx="11"/>
          </p:nvPr>
        </p:nvSpPr>
        <p:spPr/>
        <p:txBody>
          <a:bodyPr/>
          <a:lstStyle/>
          <a:p>
            <a:endParaRPr lang="ar-IQ">
              <a:solidFill>
                <a:prstClr val="black"/>
              </a:solidFill>
            </a:endParaRPr>
          </a:p>
        </p:txBody>
      </p:sp>
      <p:sp>
        <p:nvSpPr>
          <p:cNvPr id="5" name="Slide Number Placeholder 4"/>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751680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3" name="Footer Placeholder 2"/>
          <p:cNvSpPr>
            <a:spLocks noGrp="1"/>
          </p:cNvSpPr>
          <p:nvPr>
            <p:ph type="ftr" sz="quarter" idx="11"/>
          </p:nvPr>
        </p:nvSpPr>
        <p:spPr/>
        <p:txBody>
          <a:bodyPr/>
          <a:lstStyle/>
          <a:p>
            <a:endParaRPr lang="ar-IQ">
              <a:solidFill>
                <a:prstClr val="black"/>
              </a:solidFill>
            </a:endParaRPr>
          </a:p>
        </p:txBody>
      </p:sp>
      <p:sp>
        <p:nvSpPr>
          <p:cNvPr id="4" name="Slide Number Placeholder 3"/>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0749195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99830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554E3A2-D5AB-47C9-89DA-DDE1941D2524}" type="datetimeFigureOut">
              <a:rPr lang="ar-IQ" smtClean="0"/>
              <a:t>27/05/1442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358166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658674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6" name="Footer Placeholder 5"/>
          <p:cNvSpPr>
            <a:spLocks noGrp="1"/>
          </p:cNvSpPr>
          <p:nvPr>
            <p:ph type="ftr" sz="quarter" idx="11"/>
          </p:nvPr>
        </p:nvSpPr>
        <p:spPr/>
        <p:txBody>
          <a:bodyPr/>
          <a:lstStyle/>
          <a:p>
            <a:endParaRPr lang="ar-IQ">
              <a:solidFill>
                <a:prstClr val="black"/>
              </a:solidFill>
            </a:endParaRPr>
          </a:p>
        </p:txBody>
      </p:sp>
      <p:sp>
        <p:nvSpPr>
          <p:cNvPr id="7" name="Slide Number Placeholder 6"/>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400493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86251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734895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30606709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7630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49079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04971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11"/>
          </p:nvPr>
        </p:nvSpPr>
        <p:spPr/>
        <p:txBody>
          <a:bodyPr/>
          <a:lstStyle/>
          <a:p>
            <a:endParaRPr lang="ar-IQ">
              <a:solidFill>
                <a:prstClr val="black"/>
              </a:solidFill>
            </a:endParaRPr>
          </a:p>
        </p:txBody>
      </p:sp>
      <p:sp>
        <p:nvSpPr>
          <p:cNvPr id="6" name="Slide Number Placeholder 5"/>
          <p:cNvSpPr>
            <a:spLocks noGrp="1"/>
          </p:cNvSpPr>
          <p:nvPr>
            <p:ph type="sldNum" sz="quarter" idx="12"/>
          </p:nvPr>
        </p:nvSpPr>
        <p:spPr/>
        <p:txBody>
          <a:bodyPr/>
          <a:lstStyle/>
          <a:p>
            <a:fld id="{10D3B32D-0269-4C71-BE26-9716ECAF671B}" type="slidenum">
              <a:rPr lang="ar-IQ" smtClean="0">
                <a:solidFill>
                  <a:prstClr val="black"/>
                </a:solidFill>
              </a:rPr>
              <a:pPr/>
              <a:t>‹#›</a:t>
            </a:fld>
            <a:endParaRPr lang="ar-IQ">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0177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54E3A2-D5AB-47C9-89DA-DDE1941D2524}" type="datetimeFigureOut">
              <a:rPr lang="ar-IQ" smtClean="0"/>
              <a:t>27/05/1442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247384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554E3A2-D5AB-47C9-89DA-DDE1941D2524}" type="datetimeFigureOut">
              <a:rPr lang="ar-IQ" smtClean="0"/>
              <a:t>27/05/1442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2219007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554E3A2-D5AB-47C9-89DA-DDE1941D2524}" type="datetimeFigureOut">
              <a:rPr lang="ar-IQ" smtClean="0"/>
              <a:t>27/05/1442</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1230706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554E3A2-D5AB-47C9-89DA-DDE1941D2524}" type="datetimeFigureOut">
              <a:rPr lang="ar-IQ" smtClean="0"/>
              <a:t>27/05/1442</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1786257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54E3A2-D5AB-47C9-89DA-DDE1941D2524}" type="datetimeFigureOut">
              <a:rPr lang="ar-IQ" smtClean="0"/>
              <a:t>27/05/1442</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959886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t>27/05/1442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122739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54E3A2-D5AB-47C9-89DA-DDE1941D2524}" type="datetimeFigureOut">
              <a:rPr lang="ar-IQ" smtClean="0"/>
              <a:t>27/05/1442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11232B1-57F2-434A-88A5-ACBC19055955}" type="slidenum">
              <a:rPr lang="ar-IQ" smtClean="0"/>
              <a:t>‹#›</a:t>
            </a:fld>
            <a:endParaRPr lang="ar-IQ"/>
          </a:p>
        </p:txBody>
      </p:sp>
    </p:spTree>
    <p:extLst>
      <p:ext uri="{BB962C8B-B14F-4D97-AF65-F5344CB8AC3E}">
        <p14:creationId xmlns:p14="http://schemas.microsoft.com/office/powerpoint/2010/main" val="1099720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54E3A2-D5AB-47C9-89DA-DDE1941D2524}" type="datetimeFigureOut">
              <a:rPr lang="ar-IQ" smtClean="0"/>
              <a:t>27/05/1442</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11232B1-57F2-434A-88A5-ACBC19055955}" type="slidenum">
              <a:rPr lang="ar-IQ" smtClean="0"/>
              <a:t>‹#›</a:t>
            </a:fld>
            <a:endParaRPr lang="ar-IQ"/>
          </a:p>
        </p:txBody>
      </p:sp>
    </p:spTree>
    <p:extLst>
      <p:ext uri="{BB962C8B-B14F-4D97-AF65-F5344CB8AC3E}">
        <p14:creationId xmlns:p14="http://schemas.microsoft.com/office/powerpoint/2010/main" val="246322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24C8BB-1A22-42D4-9D85-2BE684EAB24B}" type="datetimeFigureOut">
              <a:rPr lang="ar-IQ" smtClean="0">
                <a:solidFill>
                  <a:prstClr val="black"/>
                </a:solidFill>
              </a:rPr>
              <a:pPr/>
              <a:t>27/05/1442</a:t>
            </a:fld>
            <a:endParaRPr lang="ar-IQ">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IQ">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0D3B32D-0269-4C71-BE26-9716ECAF671B}" type="slidenum">
              <a:rPr lang="ar-IQ" smtClean="0">
                <a:solidFill>
                  <a:prstClr val="black"/>
                </a:solidFill>
              </a:rPr>
              <a:pPr/>
              <a:t>‹#›</a:t>
            </a:fld>
            <a:endParaRPr lang="ar-IQ">
              <a:solidFill>
                <a:prstClr val="black"/>
              </a:solidFill>
            </a:endParaRPr>
          </a:p>
        </p:txBody>
      </p:sp>
    </p:spTree>
    <p:extLst>
      <p:ext uri="{BB962C8B-B14F-4D97-AF65-F5344CB8AC3E}">
        <p14:creationId xmlns:p14="http://schemas.microsoft.com/office/powerpoint/2010/main" val="286069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Magnetic Resonance and Medical Imaging  </a:t>
            </a:r>
            <a:endParaRPr lang="ar-IQ" dirty="0"/>
          </a:p>
        </p:txBody>
      </p:sp>
      <p:sp>
        <p:nvSpPr>
          <p:cNvPr id="3" name="Subtitle 2"/>
          <p:cNvSpPr>
            <a:spLocks noGrp="1"/>
          </p:cNvSpPr>
          <p:nvPr>
            <p:ph type="subTitle" idx="1"/>
          </p:nvPr>
        </p:nvSpPr>
        <p:spPr/>
        <p:txBody>
          <a:bodyPr>
            <a:normAutofit/>
          </a:bodyPr>
          <a:lstStyle/>
          <a:p>
            <a:r>
              <a:rPr lang="en-US" sz="2400" dirty="0" smtClean="0"/>
              <a:t>4th year /Medical </a:t>
            </a:r>
            <a:r>
              <a:rPr lang="en-US" sz="2400" dirty="0"/>
              <a:t>P</a:t>
            </a:r>
            <a:r>
              <a:rPr lang="en-US" sz="2400" dirty="0" smtClean="0"/>
              <a:t>hysics </a:t>
            </a:r>
          </a:p>
          <a:p>
            <a:r>
              <a:rPr lang="en-US" sz="2400" dirty="0" err="1" smtClean="0"/>
              <a:t>Dr</a:t>
            </a:r>
            <a:r>
              <a:rPr lang="en-US" sz="2400" dirty="0" smtClean="0"/>
              <a:t> . Hanan </a:t>
            </a:r>
            <a:r>
              <a:rPr lang="en-US" sz="2400" dirty="0" err="1" smtClean="0"/>
              <a:t>Abd</a:t>
            </a:r>
            <a:r>
              <a:rPr lang="en-US" sz="2400" dirty="0" smtClean="0"/>
              <a:t> Ali  </a:t>
            </a:r>
            <a:endParaRPr lang="ar-IQ" sz="2400" dirty="0"/>
          </a:p>
        </p:txBody>
      </p:sp>
    </p:spTree>
    <p:extLst>
      <p:ext uri="{BB962C8B-B14F-4D97-AF65-F5344CB8AC3E}">
        <p14:creationId xmlns:p14="http://schemas.microsoft.com/office/powerpoint/2010/main" val="40328794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1600" y="67733"/>
            <a:ext cx="12090400" cy="6595534"/>
          </a:xfrm>
        </p:spPr>
      </p:pic>
    </p:spTree>
    <p:extLst>
      <p:ext uri="{BB962C8B-B14F-4D97-AF65-F5344CB8AC3E}">
        <p14:creationId xmlns:p14="http://schemas.microsoft.com/office/powerpoint/2010/main" val="1757863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31800" y="1337733"/>
            <a:ext cx="10888133" cy="4461934"/>
          </a:xfrm>
          <a:prstGeom prst="rect">
            <a:avLst/>
          </a:prstGeom>
        </p:spPr>
      </p:pic>
    </p:spTree>
    <p:extLst>
      <p:ext uri="{BB962C8B-B14F-4D97-AF65-F5344CB8AC3E}">
        <p14:creationId xmlns:p14="http://schemas.microsoft.com/office/powerpoint/2010/main" val="1404646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77800"/>
            <a:ext cx="11277600" cy="5999163"/>
          </a:xfrm>
        </p:spPr>
        <p:txBody>
          <a:bodyPr>
            <a:normAutofit/>
          </a:bodyPr>
          <a:lstStyle/>
          <a:p>
            <a:pPr algn="just" rtl="0">
              <a:buClr>
                <a:srgbClr val="002060"/>
              </a:buClr>
              <a:buFont typeface="Wingdings" panose="05000000000000000000" pitchFamily="2" charset="2"/>
              <a:buChar char="q"/>
            </a:pPr>
            <a:r>
              <a:rPr lang="en-US" sz="2400" dirty="0" smtClean="0">
                <a:latin typeface="Elephant" panose="02020904090505020303" pitchFamily="18" charset="0"/>
              </a:rPr>
              <a:t>   When RF is pulsed into the patient, the protons individually flip and give up their energy to the patient while continuing to </a:t>
            </a:r>
            <a:r>
              <a:rPr lang="en-US" sz="2400" dirty="0" err="1" smtClean="0">
                <a:latin typeface="Elephant" panose="02020904090505020303" pitchFamily="18" charset="0"/>
              </a:rPr>
              <a:t>precess</a:t>
            </a:r>
            <a:r>
              <a:rPr lang="en-US" sz="2400" dirty="0" smtClean="0">
                <a:latin typeface="Elephant" panose="02020904090505020303" pitchFamily="18" charset="0"/>
              </a:rPr>
              <a:t>. Then, as a group, the net magnetization grows to its normal state in the positive Z direction. </a:t>
            </a:r>
          </a:p>
          <a:p>
            <a:pPr algn="just" rtl="0">
              <a:buClr>
                <a:srgbClr val="002060"/>
              </a:buClr>
              <a:buFont typeface="Wingdings" panose="05000000000000000000" pitchFamily="2" charset="2"/>
              <a:buChar char="q"/>
            </a:pPr>
            <a:r>
              <a:rPr lang="en-US" sz="2400" dirty="0" smtClean="0">
                <a:latin typeface="Elephant" panose="02020904090505020303" pitchFamily="18" charset="0"/>
              </a:rPr>
              <a:t>   The normal state is called the equilibrium magnetization state because the protons are at equilibrium in the B</a:t>
            </a:r>
            <a:r>
              <a:rPr lang="en-US" sz="1800" dirty="0" smtClean="0">
                <a:latin typeface="Elephant" panose="02020904090505020303" pitchFamily="18" charset="0"/>
              </a:rPr>
              <a:t>0</a:t>
            </a:r>
            <a:r>
              <a:rPr lang="en-US" sz="2400" dirty="0" smtClean="0">
                <a:latin typeface="Elephant" panose="02020904090505020303" pitchFamily="18" charset="0"/>
              </a:rPr>
              <a:t> magnetic field. As the individual protons return to equilibrium, the net magnetization </a:t>
            </a:r>
            <a:r>
              <a:rPr lang="en-US" sz="2400" dirty="0" err="1" smtClean="0">
                <a:latin typeface="Elephant" panose="02020904090505020303" pitchFamily="18" charset="0"/>
              </a:rPr>
              <a:t>precesses</a:t>
            </a:r>
            <a:r>
              <a:rPr lang="en-US" sz="2400" dirty="0">
                <a:latin typeface="Elephant" panose="02020904090505020303" pitchFamily="18" charset="0"/>
              </a:rPr>
              <a:t> </a:t>
            </a:r>
            <a:r>
              <a:rPr lang="en-US" sz="2400" dirty="0" smtClean="0">
                <a:latin typeface="Elephant" panose="02020904090505020303" pitchFamily="18" charset="0"/>
              </a:rPr>
              <a:t>around the Z-axis and slowly returns (relaxes) back toward equilibrium (Figure 1-13).</a:t>
            </a:r>
            <a:endParaRPr lang="ar-IQ" sz="2400" dirty="0">
              <a:latin typeface="Elephant" panose="02020904090505020303" pitchFamily="18" charset="0"/>
            </a:endParaRPr>
          </a:p>
        </p:txBody>
      </p:sp>
      <p:pic>
        <p:nvPicPr>
          <p:cNvPr id="4" name="Picture 3"/>
          <p:cNvPicPr>
            <a:picLocks noChangeAspect="1"/>
          </p:cNvPicPr>
          <p:nvPr/>
        </p:nvPicPr>
        <p:blipFill>
          <a:blip r:embed="rId2"/>
          <a:stretch>
            <a:fillRect/>
          </a:stretch>
        </p:blipFill>
        <p:spPr>
          <a:xfrm>
            <a:off x="1540933" y="3547533"/>
            <a:ext cx="9330267" cy="3310467"/>
          </a:xfrm>
          <a:prstGeom prst="rect">
            <a:avLst/>
          </a:prstGeom>
        </p:spPr>
      </p:pic>
    </p:spTree>
    <p:extLst>
      <p:ext uri="{BB962C8B-B14F-4D97-AF65-F5344CB8AC3E}">
        <p14:creationId xmlns:p14="http://schemas.microsoft.com/office/powerpoint/2010/main" val="2376672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199" y="310091"/>
            <a:ext cx="11861801" cy="6226176"/>
          </a:xfrm>
        </p:spPr>
        <p:txBody>
          <a:bodyPr>
            <a:normAutofit lnSpcReduction="10000"/>
          </a:bodyPr>
          <a:lstStyle/>
          <a:p>
            <a:pPr algn="just" rtl="0">
              <a:buClr>
                <a:srgbClr val="002060"/>
              </a:buClr>
              <a:buFont typeface="Wingdings" panose="05000000000000000000" pitchFamily="2" charset="2"/>
              <a:buChar char="q"/>
            </a:pPr>
            <a:r>
              <a:rPr lang="en-US" dirty="0"/>
              <a:t>To a disinterested observer, such as the RF receiving coil shown in </a:t>
            </a:r>
            <a:r>
              <a:rPr lang="en-US" dirty="0">
                <a:solidFill>
                  <a:srgbClr val="002060"/>
                </a:solidFill>
              </a:rPr>
              <a:t>Figure 1-13</a:t>
            </a:r>
            <a:r>
              <a:rPr lang="en-US" dirty="0"/>
              <a:t>, such precession is not obvious</a:t>
            </a:r>
            <a:r>
              <a:rPr lang="en-US" dirty="0" smtClean="0"/>
              <a:t>.</a:t>
            </a:r>
          </a:p>
          <a:p>
            <a:pPr marL="0" indent="0" algn="just" rtl="0">
              <a:buClr>
                <a:srgbClr val="002060"/>
              </a:buClr>
              <a:buNone/>
            </a:pPr>
            <a:endParaRPr lang="en-US" dirty="0"/>
          </a:p>
          <a:p>
            <a:pPr algn="just" rtl="0">
              <a:buClr>
                <a:srgbClr val="002060"/>
              </a:buClr>
              <a:buFont typeface="Wingdings" panose="05000000000000000000" pitchFamily="2" charset="2"/>
              <a:buChar char="q"/>
            </a:pPr>
            <a:r>
              <a:rPr lang="en-US" dirty="0"/>
              <a:t> Only a magnetic field that first approaches and then recedes harmonically is observed. With any moving magnetic field, an electric current can be induced in a properly designed coil. </a:t>
            </a:r>
            <a:endParaRPr lang="en-US" dirty="0" smtClean="0"/>
          </a:p>
          <a:p>
            <a:pPr marL="0" indent="0" algn="just" rtl="0">
              <a:buClr>
                <a:srgbClr val="002060"/>
              </a:buClr>
              <a:buNone/>
            </a:pPr>
            <a:endParaRPr lang="en-US" dirty="0"/>
          </a:p>
          <a:p>
            <a:pPr algn="just" rtl="0">
              <a:buClr>
                <a:srgbClr val="002060"/>
              </a:buClr>
              <a:buFont typeface="Wingdings" panose="05000000000000000000" pitchFamily="2" charset="2"/>
              <a:buChar char="q"/>
            </a:pPr>
            <a:r>
              <a:rPr lang="en-US" dirty="0"/>
              <a:t>The induced current represents a radio signal emitted by the net magnetization created by the nuclei in the patient. This signal is called a free induction decay (FID). </a:t>
            </a:r>
            <a:endParaRPr lang="en-US" dirty="0" smtClean="0"/>
          </a:p>
          <a:p>
            <a:pPr marL="0" indent="0" algn="just" rtl="0">
              <a:buClr>
                <a:srgbClr val="002060"/>
              </a:buClr>
              <a:buNone/>
            </a:pPr>
            <a:endParaRPr lang="en-US" dirty="0"/>
          </a:p>
          <a:p>
            <a:pPr algn="just" rtl="0">
              <a:buClr>
                <a:srgbClr val="002060"/>
              </a:buClr>
              <a:buFont typeface="Wingdings" panose="05000000000000000000" pitchFamily="2" charset="2"/>
              <a:buChar char="q"/>
            </a:pPr>
            <a:r>
              <a:rPr lang="en-US" dirty="0"/>
              <a:t>The RF coil surrounding the patient receives an oscillating signal that decreases with time (</a:t>
            </a:r>
            <a:r>
              <a:rPr lang="en-US" dirty="0">
                <a:solidFill>
                  <a:srgbClr val="002060"/>
                </a:solidFill>
              </a:rPr>
              <a:t>Figure 1-14</a:t>
            </a:r>
            <a:r>
              <a:rPr lang="en-US" dirty="0"/>
              <a:t>). The signal decreases with time as the proton spins begin to lose phase coherence or </a:t>
            </a:r>
            <a:r>
              <a:rPr lang="en-US" dirty="0" err="1"/>
              <a:t>dephase</a:t>
            </a:r>
            <a:r>
              <a:rPr lang="en-US" dirty="0" smtClean="0"/>
              <a:t>.</a:t>
            </a:r>
            <a:endParaRPr lang="ar-IQ" dirty="0"/>
          </a:p>
        </p:txBody>
      </p:sp>
    </p:spTree>
    <p:extLst>
      <p:ext uri="{BB962C8B-B14F-4D97-AF65-F5344CB8AC3E}">
        <p14:creationId xmlns:p14="http://schemas.microsoft.com/office/powerpoint/2010/main" val="3133017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stretch>
            <a:fillRect/>
          </a:stretch>
        </p:blipFill>
        <p:spPr>
          <a:xfrm>
            <a:off x="0" y="160866"/>
            <a:ext cx="12259733" cy="6697133"/>
          </a:xfrm>
          <a:prstGeom prst="rect">
            <a:avLst/>
          </a:prstGeom>
        </p:spPr>
      </p:pic>
    </p:spTree>
    <p:extLst>
      <p:ext uri="{BB962C8B-B14F-4D97-AF65-F5344CB8AC3E}">
        <p14:creationId xmlns:p14="http://schemas.microsoft.com/office/powerpoint/2010/main" val="2697231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96333"/>
            <a:ext cx="11590867" cy="4944534"/>
          </a:xfrm>
        </p:spPr>
        <p:txBody>
          <a:bodyPr/>
          <a:lstStyle/>
          <a:p>
            <a:pPr algn="just" rtl="0">
              <a:buClr>
                <a:srgbClr val="002060"/>
              </a:buClr>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 The </a:t>
            </a:r>
            <a:r>
              <a:rPr lang="en-US" dirty="0">
                <a:latin typeface="Andalus" panose="02020603050405020304" pitchFamily="18" charset="-78"/>
                <a:cs typeface="Andalus" panose="02020603050405020304" pitchFamily="18" charset="-78"/>
              </a:rPr>
              <a:t>time constant that describes this </a:t>
            </a:r>
            <a:r>
              <a:rPr lang="en-US" dirty="0" smtClean="0">
                <a:latin typeface="Andalus" panose="02020603050405020304" pitchFamily="18" charset="-78"/>
                <a:cs typeface="Andalus" panose="02020603050405020304" pitchFamily="18" charset="-78"/>
              </a:rPr>
              <a:t>process is </a:t>
            </a:r>
            <a:r>
              <a:rPr lang="en-US" dirty="0">
                <a:latin typeface="Andalus" panose="02020603050405020304" pitchFamily="18" charset="-78"/>
                <a:cs typeface="Andalus" panose="02020603050405020304" pitchFamily="18" charset="-78"/>
              </a:rPr>
              <a:t>known as a </a:t>
            </a:r>
            <a:r>
              <a:rPr lang="en-US" dirty="0">
                <a:solidFill>
                  <a:srgbClr val="002060"/>
                </a:solidFill>
                <a:latin typeface="Andalus" panose="02020603050405020304" pitchFamily="18" charset="-78"/>
                <a:cs typeface="Andalus" panose="02020603050405020304" pitchFamily="18" charset="-78"/>
              </a:rPr>
              <a:t>relaxation time</a:t>
            </a:r>
            <a:r>
              <a:rPr lang="en-US" i="1" dirty="0">
                <a:solidFill>
                  <a:srgbClr val="002060"/>
                </a:solidFill>
                <a:latin typeface="Andalus" panose="02020603050405020304" pitchFamily="18" charset="-78"/>
                <a:cs typeface="Andalus" panose="02020603050405020304" pitchFamily="18" charset="-78"/>
              </a:rPr>
              <a:t>, </a:t>
            </a:r>
            <a:r>
              <a:rPr lang="en-US" dirty="0">
                <a:latin typeface="Andalus" panose="02020603050405020304" pitchFamily="18" charset="-78"/>
                <a:cs typeface="Andalus" panose="02020603050405020304" pitchFamily="18" charset="-78"/>
              </a:rPr>
              <a:t>specifically </a:t>
            </a:r>
            <a:r>
              <a:rPr lang="en-US" dirty="0" smtClean="0">
                <a:latin typeface="Andalus" panose="02020603050405020304" pitchFamily="18" charset="-78"/>
                <a:cs typeface="Andalus" panose="02020603050405020304" pitchFamily="18" charset="-78"/>
              </a:rPr>
              <a:t>T2, which </a:t>
            </a:r>
            <a:r>
              <a:rPr lang="en-US" dirty="0">
                <a:latin typeface="Andalus" panose="02020603050405020304" pitchFamily="18" charset="-78"/>
                <a:cs typeface="Andalus" panose="02020603050405020304" pitchFamily="18" charset="-78"/>
              </a:rPr>
              <a:t>is also called the </a:t>
            </a:r>
            <a:r>
              <a:rPr lang="en-US" dirty="0">
                <a:solidFill>
                  <a:srgbClr val="002060"/>
                </a:solidFill>
                <a:latin typeface="Andalus" panose="02020603050405020304" pitchFamily="18" charset="-78"/>
                <a:cs typeface="Andalus" panose="02020603050405020304" pitchFamily="18" charset="-78"/>
              </a:rPr>
              <a:t>transverse </a:t>
            </a:r>
            <a:r>
              <a:rPr lang="en-US" dirty="0" smtClean="0">
                <a:solidFill>
                  <a:srgbClr val="002060"/>
                </a:solidFill>
                <a:latin typeface="Andalus" panose="02020603050405020304" pitchFamily="18" charset="-78"/>
                <a:cs typeface="Andalus" panose="02020603050405020304" pitchFamily="18" charset="-78"/>
              </a:rPr>
              <a:t>relaxation time</a:t>
            </a:r>
            <a:r>
              <a:rPr lang="en-US" dirty="0">
                <a:latin typeface="Andalus" panose="02020603050405020304" pitchFamily="18" charset="-78"/>
                <a:cs typeface="Andalus" panose="02020603050405020304" pitchFamily="18" charset="-78"/>
              </a:rPr>
              <a:t>. It is similar to the decay constant </a:t>
            </a:r>
            <a:r>
              <a:rPr lang="en-US" dirty="0" smtClean="0">
                <a:latin typeface="Andalus" panose="02020603050405020304" pitchFamily="18" charset="-78"/>
                <a:cs typeface="Andalus" panose="02020603050405020304" pitchFamily="18" charset="-78"/>
              </a:rPr>
              <a:t>that describes </a:t>
            </a:r>
            <a:r>
              <a:rPr lang="en-US" dirty="0">
                <a:latin typeface="Andalus" panose="02020603050405020304" pitchFamily="18" charset="-78"/>
                <a:cs typeface="Andalus" panose="02020603050405020304" pitchFamily="18" charset="-78"/>
              </a:rPr>
              <a:t>radioactive decay. </a:t>
            </a:r>
            <a:endParaRPr lang="en-US" dirty="0" smtClean="0">
              <a:latin typeface="Andalus" panose="02020603050405020304" pitchFamily="18" charset="-78"/>
              <a:cs typeface="Andalus" panose="02020603050405020304" pitchFamily="18" charset="-78"/>
            </a:endParaRPr>
          </a:p>
          <a:p>
            <a:pPr algn="just" rtl="0">
              <a:buClr>
                <a:srgbClr val="002060"/>
              </a:buClr>
              <a:buFont typeface="Wingdings" panose="05000000000000000000" pitchFamily="2" charset="2"/>
              <a:buChar char="q"/>
            </a:pPr>
            <a:endParaRPr lang="en-US" dirty="0" smtClean="0">
              <a:latin typeface="Andalus" panose="02020603050405020304" pitchFamily="18" charset="-78"/>
              <a:cs typeface="Andalus" panose="02020603050405020304" pitchFamily="18" charset="-78"/>
            </a:endParaRPr>
          </a:p>
          <a:p>
            <a:pPr algn="just" rtl="0">
              <a:buClr>
                <a:srgbClr val="002060"/>
              </a:buClr>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 Two </a:t>
            </a:r>
            <a:r>
              <a:rPr lang="en-US" dirty="0">
                <a:latin typeface="Andalus" panose="02020603050405020304" pitchFamily="18" charset="-78"/>
                <a:cs typeface="Andalus" panose="02020603050405020304" pitchFamily="18" charset="-78"/>
              </a:rPr>
              <a:t>such </a:t>
            </a:r>
            <a:r>
              <a:rPr lang="en-US" dirty="0" smtClean="0">
                <a:latin typeface="Andalus" panose="02020603050405020304" pitchFamily="18" charset="-78"/>
                <a:cs typeface="Andalus" panose="02020603050405020304" pitchFamily="18" charset="-78"/>
              </a:rPr>
              <a:t>relaxation times </a:t>
            </a:r>
            <a:r>
              <a:rPr lang="en-US" dirty="0">
                <a:latin typeface="Andalus" panose="02020603050405020304" pitchFamily="18" charset="-78"/>
                <a:cs typeface="Andalus" panose="02020603050405020304" pitchFamily="18" charset="-78"/>
              </a:rPr>
              <a:t>exist in MRI. The other is the T1 </a:t>
            </a:r>
            <a:r>
              <a:rPr lang="en-US" dirty="0" smtClean="0">
                <a:latin typeface="Andalus" panose="02020603050405020304" pitchFamily="18" charset="-78"/>
                <a:cs typeface="Andalus" panose="02020603050405020304" pitchFamily="18" charset="-78"/>
              </a:rPr>
              <a:t>relaxation time </a:t>
            </a:r>
            <a:r>
              <a:rPr lang="en-US" dirty="0">
                <a:latin typeface="Andalus" panose="02020603050405020304" pitchFamily="18" charset="-78"/>
                <a:cs typeface="Andalus" panose="02020603050405020304" pitchFamily="18" charset="-78"/>
              </a:rPr>
              <a:t>that describes the rate of the </a:t>
            </a:r>
            <a:r>
              <a:rPr lang="en-US" dirty="0" smtClean="0">
                <a:latin typeface="Andalus" panose="02020603050405020304" pitchFamily="18" charset="-78"/>
                <a:cs typeface="Andalus" panose="02020603050405020304" pitchFamily="18" charset="-78"/>
              </a:rPr>
              <a:t>magnetization  increasing </a:t>
            </a:r>
            <a:r>
              <a:rPr lang="en-US" dirty="0">
                <a:latin typeface="Andalus" panose="02020603050405020304" pitchFamily="18" charset="-78"/>
                <a:cs typeface="Andalus" panose="02020603050405020304" pitchFamily="18" charset="-78"/>
              </a:rPr>
              <a:t>back to equilibrium. </a:t>
            </a:r>
            <a:endParaRPr lang="en-US" dirty="0" smtClean="0">
              <a:latin typeface="Andalus" panose="02020603050405020304" pitchFamily="18" charset="-78"/>
              <a:cs typeface="Andalus" panose="02020603050405020304" pitchFamily="18" charset="-78"/>
            </a:endParaRPr>
          </a:p>
          <a:p>
            <a:pPr marL="0" indent="0" algn="just" rtl="0">
              <a:buClr>
                <a:srgbClr val="002060"/>
              </a:buClr>
              <a:buNone/>
            </a:pPr>
            <a:endParaRPr lang="en-US" dirty="0" smtClean="0">
              <a:latin typeface="Andalus" panose="02020603050405020304" pitchFamily="18" charset="-78"/>
              <a:cs typeface="Andalus" panose="02020603050405020304" pitchFamily="18" charset="-78"/>
            </a:endParaRPr>
          </a:p>
          <a:p>
            <a:pPr algn="just" rtl="0">
              <a:buClr>
                <a:srgbClr val="002060"/>
              </a:buClr>
              <a:buFont typeface="Wingdings" panose="05000000000000000000" pitchFamily="2" charset="2"/>
              <a:buChar char="q"/>
            </a:pPr>
            <a:r>
              <a:rPr lang="en-US" dirty="0" smtClean="0">
                <a:latin typeface="Andalus" panose="02020603050405020304" pitchFamily="18" charset="-78"/>
                <a:cs typeface="Andalus" panose="02020603050405020304" pitchFamily="18" charset="-78"/>
              </a:rPr>
              <a:t> T1 </a:t>
            </a:r>
            <a:r>
              <a:rPr lang="en-US" dirty="0">
                <a:latin typeface="Andalus" panose="02020603050405020304" pitchFamily="18" charset="-78"/>
                <a:cs typeface="Andalus" panose="02020603050405020304" pitchFamily="18" charset="-78"/>
              </a:rPr>
              <a:t>and T2 </a:t>
            </a:r>
            <a:r>
              <a:rPr lang="en-US" dirty="0" smtClean="0">
                <a:latin typeface="Andalus" panose="02020603050405020304" pitchFamily="18" charset="-78"/>
                <a:cs typeface="Andalus" panose="02020603050405020304" pitchFamily="18" charset="-78"/>
              </a:rPr>
              <a:t>can generally be considered to be independent of one another and represent two different processes occurring at the same time but often at different rates</a:t>
            </a:r>
            <a:endParaRPr lang="ar-IQ"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945715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81037"/>
          </a:xfrm>
        </p:spPr>
        <p:txBody>
          <a:bodyPr>
            <a:normAutofit fontScale="90000"/>
          </a:bodyPr>
          <a:lstStyle/>
          <a:p>
            <a:r>
              <a:rPr lang="en-US" dirty="0" smtClean="0"/>
              <a:t>Free Induction Decay</a:t>
            </a:r>
            <a:br>
              <a:rPr lang="en-US" dirty="0" smtClean="0"/>
            </a:br>
            <a:endParaRPr lang="ar-IQ" dirty="0"/>
          </a:p>
        </p:txBody>
      </p:sp>
      <p:sp>
        <p:nvSpPr>
          <p:cNvPr id="3" name="Subtitle 2"/>
          <p:cNvSpPr>
            <a:spLocks noGrp="1"/>
          </p:cNvSpPr>
          <p:nvPr>
            <p:ph type="subTitle" idx="1"/>
          </p:nvPr>
        </p:nvSpPr>
        <p:spPr>
          <a:xfrm>
            <a:off x="84666" y="1122363"/>
            <a:ext cx="11633201" cy="1655762"/>
          </a:xfrm>
        </p:spPr>
        <p:txBody>
          <a:bodyPr>
            <a:normAutofit/>
          </a:bodyPr>
          <a:lstStyle/>
          <a:p>
            <a:pPr algn="just" rtl="0"/>
            <a:r>
              <a:rPr lang="en-US" dirty="0" smtClean="0">
                <a:latin typeface="Andalus" panose="02020603050405020304" pitchFamily="18" charset="-78"/>
                <a:cs typeface="Andalus" panose="02020603050405020304" pitchFamily="18" charset="-78"/>
              </a:rPr>
              <a:t>When a patient is placed in the B</a:t>
            </a:r>
            <a:r>
              <a:rPr lang="en-US" sz="1800" dirty="0" smtClean="0">
                <a:latin typeface="Andalus" panose="02020603050405020304" pitchFamily="18" charset="-78"/>
                <a:cs typeface="Andalus" panose="02020603050405020304" pitchFamily="18" charset="-78"/>
              </a:rPr>
              <a:t>0</a:t>
            </a:r>
            <a:r>
              <a:rPr lang="en-US" dirty="0" smtClean="0">
                <a:latin typeface="Andalus" panose="02020603050405020304" pitchFamily="18" charset="-78"/>
                <a:cs typeface="Andalus" panose="02020603050405020304" pitchFamily="18" charset="-78"/>
              </a:rPr>
              <a:t> magnetic field, the patient becomes polarized (see Figure 1-4). The proton magnetic dipoles have aligned with B</a:t>
            </a:r>
            <a:r>
              <a:rPr lang="en-US" sz="1800" dirty="0" smtClean="0">
                <a:latin typeface="Andalus" panose="02020603050405020304" pitchFamily="18" charset="-78"/>
                <a:cs typeface="Andalus" panose="02020603050405020304" pitchFamily="18" charset="-78"/>
              </a:rPr>
              <a:t>0</a:t>
            </a:r>
            <a:r>
              <a:rPr lang="en-US" dirty="0" smtClean="0">
                <a:latin typeface="Andalus" panose="02020603050405020304" pitchFamily="18" charset="-78"/>
                <a:cs typeface="Andalus" panose="02020603050405020304" pitchFamily="18" charset="-78"/>
              </a:rPr>
              <a:t>, and the alignment is symbolized with one large arrow, M</a:t>
            </a:r>
            <a:r>
              <a:rPr lang="en-US" sz="1600" dirty="0" smtClean="0">
                <a:latin typeface="Andalus" panose="02020603050405020304" pitchFamily="18" charset="-78"/>
                <a:cs typeface="Andalus" panose="02020603050405020304" pitchFamily="18" charset="-78"/>
              </a:rPr>
              <a:t>Z</a:t>
            </a:r>
            <a:r>
              <a:rPr lang="en-US" dirty="0" smtClean="0">
                <a:latin typeface="Andalus" panose="02020603050405020304" pitchFamily="18" charset="-78"/>
                <a:cs typeface="Andalus" panose="02020603050405020304" pitchFamily="18" charset="-78"/>
              </a:rPr>
              <a:t> (Figure 1-8). This arrow represents a vector quantity called net magnetization.</a:t>
            </a:r>
            <a:endParaRPr lang="ar-IQ" dirty="0" smtClean="0">
              <a:latin typeface="Andalus" panose="02020603050405020304" pitchFamily="18" charset="-78"/>
              <a:cs typeface="Andalus" panose="02020603050405020304" pitchFamily="18" charset="-78"/>
            </a:endParaRPr>
          </a:p>
          <a:p>
            <a:endParaRPr lang="en-US" dirty="0" smtClean="0">
              <a:latin typeface="Andalus" panose="02020603050405020304" pitchFamily="18" charset="-78"/>
              <a:cs typeface="Andalus" panose="02020603050405020304" pitchFamily="18" charset="-78"/>
            </a:endParaRPr>
          </a:p>
          <a:p>
            <a:endParaRPr lang="en-US" dirty="0" smtClean="0">
              <a:latin typeface="Andalus" panose="02020603050405020304" pitchFamily="18" charset="-78"/>
              <a:cs typeface="Andalus" panose="02020603050405020304" pitchFamily="18" charset="-78"/>
            </a:endParaRPr>
          </a:p>
          <a:p>
            <a:endParaRPr lang="en-US" dirty="0" smtClean="0">
              <a:latin typeface="Andalus" panose="02020603050405020304" pitchFamily="18" charset="-78"/>
              <a:cs typeface="Andalus" panose="02020603050405020304" pitchFamily="18" charset="-78"/>
            </a:endParaRPr>
          </a:p>
        </p:txBody>
      </p:sp>
      <p:pic>
        <p:nvPicPr>
          <p:cNvPr id="8" name="Picture 7"/>
          <p:cNvPicPr>
            <a:picLocks noChangeAspect="1"/>
          </p:cNvPicPr>
          <p:nvPr/>
        </p:nvPicPr>
        <p:blipFill>
          <a:blip r:embed="rId2"/>
          <a:stretch>
            <a:fillRect/>
          </a:stretch>
        </p:blipFill>
        <p:spPr>
          <a:xfrm>
            <a:off x="3348566" y="2422832"/>
            <a:ext cx="6341534" cy="2065884"/>
          </a:xfrm>
          <a:prstGeom prst="rect">
            <a:avLst/>
          </a:prstGeom>
        </p:spPr>
      </p:pic>
      <p:pic>
        <p:nvPicPr>
          <p:cNvPr id="9" name="Picture 8"/>
          <p:cNvPicPr>
            <a:picLocks noChangeAspect="1"/>
          </p:cNvPicPr>
          <p:nvPr/>
        </p:nvPicPr>
        <p:blipFill>
          <a:blip r:embed="rId3"/>
          <a:stretch>
            <a:fillRect/>
          </a:stretch>
        </p:blipFill>
        <p:spPr>
          <a:xfrm>
            <a:off x="1938867" y="4360333"/>
            <a:ext cx="8636000" cy="822649"/>
          </a:xfrm>
          <a:prstGeom prst="rect">
            <a:avLst/>
          </a:prstGeom>
        </p:spPr>
      </p:pic>
      <p:sp>
        <p:nvSpPr>
          <p:cNvPr id="10" name="Rectangle 9"/>
          <p:cNvSpPr/>
          <p:nvPr/>
        </p:nvSpPr>
        <p:spPr>
          <a:xfrm>
            <a:off x="84666" y="5111171"/>
            <a:ext cx="11980333" cy="1569660"/>
          </a:xfrm>
          <a:prstGeom prst="rect">
            <a:avLst/>
          </a:prstGeom>
        </p:spPr>
        <p:txBody>
          <a:bodyPr wrap="square">
            <a:spAutoFit/>
          </a:bodyPr>
          <a:lstStyle/>
          <a:p>
            <a:pPr algn="l" rtl="0"/>
            <a:r>
              <a:rPr lang="en-US" sz="2400" dirty="0" smtClean="0">
                <a:latin typeface="Andalus" panose="02020603050405020304" pitchFamily="18" charset="-78"/>
                <a:cs typeface="Andalus" panose="02020603050405020304" pitchFamily="18" charset="-78"/>
              </a:rPr>
              <a:t>The symbol </a:t>
            </a:r>
            <a:r>
              <a:rPr lang="en-US" sz="2400" dirty="0" smtClean="0">
                <a:latin typeface="Arial" panose="020B0604020202020204" pitchFamily="34" charset="0"/>
                <a:cs typeface="Arial" panose="020B0604020202020204" pitchFamily="34" charset="0"/>
              </a:rPr>
              <a:t>MZ</a:t>
            </a:r>
            <a:r>
              <a:rPr lang="en-US" sz="2400" dirty="0" smtClean="0">
                <a:latin typeface="Andalus" panose="02020603050405020304" pitchFamily="18" charset="-78"/>
                <a:cs typeface="Andalus" panose="02020603050405020304" pitchFamily="18" charset="-78"/>
              </a:rPr>
              <a:t> represents net magnetization that lies along the Z-axis. The MRI experiment begins with the emission of a pulse of RF energy at the Larmor frequency from an inductor, called an RF coil, into the patient (see Figure 1-8). For hydrogen imaging with a magnetic field of 1 T, the RF coil is tuned to 42 </a:t>
            </a:r>
            <a:r>
              <a:rPr lang="en-US" sz="2400" dirty="0" err="1" smtClean="0">
                <a:latin typeface="Andalus" panose="02020603050405020304" pitchFamily="18" charset="-78"/>
                <a:cs typeface="Andalus" panose="02020603050405020304" pitchFamily="18" charset="-78"/>
              </a:rPr>
              <a:t>MHz.</a:t>
            </a:r>
            <a:endParaRPr lang="ar-IQ" sz="24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265300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245533"/>
            <a:ext cx="11802532" cy="5931430"/>
          </a:xfrm>
        </p:spPr>
        <p:txBody>
          <a:bodyPr>
            <a:normAutofit/>
          </a:bodyPr>
          <a:lstStyle/>
          <a:p>
            <a:pPr marL="0" indent="0" algn="just" rtl="0">
              <a:buNone/>
            </a:pPr>
            <a:r>
              <a:rPr lang="en-US" b="0" i="0" u="none" strike="noStrike" baseline="0" dirty="0" smtClean="0">
                <a:solidFill>
                  <a:srgbClr val="000000"/>
                </a:solidFill>
                <a:latin typeface="Sabon-Roman"/>
              </a:rPr>
              <a:t>If one plucks </a:t>
            </a:r>
            <a:r>
              <a:rPr lang="ar-IQ" b="0" i="0" u="none" strike="noStrike" baseline="0" dirty="0" smtClean="0">
                <a:solidFill>
                  <a:srgbClr val="000000"/>
                </a:solidFill>
                <a:latin typeface="Sabon-Roman"/>
              </a:rPr>
              <a:t>نقر</a:t>
            </a:r>
            <a:r>
              <a:rPr lang="en-US" b="0" i="0" u="none" strike="noStrike" baseline="0" dirty="0" smtClean="0">
                <a:solidFill>
                  <a:srgbClr val="000000"/>
                </a:solidFill>
                <a:latin typeface="Sabon-Roman"/>
              </a:rPr>
              <a:t> a string of a guitar and a harp </a:t>
            </a:r>
            <a:r>
              <a:rPr lang="ar-IQ" b="0" i="0" u="none" strike="noStrike" baseline="0" dirty="0" smtClean="0">
                <a:solidFill>
                  <a:srgbClr val="000000"/>
                </a:solidFill>
                <a:latin typeface="Sabon-Roman"/>
              </a:rPr>
              <a:t>قيثار</a:t>
            </a:r>
            <a:r>
              <a:rPr lang="ar-IQ" b="0" i="0" u="none" strike="noStrike" dirty="0" smtClean="0">
                <a:solidFill>
                  <a:srgbClr val="000000"/>
                </a:solidFill>
                <a:latin typeface="Sabon-Roman"/>
              </a:rPr>
              <a:t> (ضرب على وتر واحد)</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is standing nearby, one of the strings on the harp</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will begin to vibrate (</a:t>
            </a:r>
            <a:r>
              <a:rPr lang="en-US" b="0" i="0" u="none" strike="noStrike" baseline="0" dirty="0" smtClean="0">
                <a:solidFill>
                  <a:srgbClr val="0081AD"/>
                </a:solidFill>
                <a:latin typeface="Sabon-Roman"/>
              </a:rPr>
              <a:t>Figure 1-9</a:t>
            </a:r>
            <a:r>
              <a:rPr lang="en-US" b="0" i="0" u="none" strike="noStrike" baseline="0" dirty="0" smtClean="0">
                <a:solidFill>
                  <a:srgbClr val="000000"/>
                </a:solidFill>
                <a:latin typeface="Sabon-Roman"/>
              </a:rPr>
              <a:t>); the other</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strings will remain still. The harp string vibrates</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because that string has the same fundamental</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resonance as the plucked guitar string. The “R”</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in MRI stands for resonance. The RF pulse transmitted</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into the body must be at the resonant</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frequency of the </a:t>
            </a:r>
            <a:r>
              <a:rPr lang="en-US" b="0" i="0" u="none" strike="noStrike" baseline="0" dirty="0" err="1" smtClean="0">
                <a:solidFill>
                  <a:srgbClr val="000000"/>
                </a:solidFill>
                <a:latin typeface="Sabon-Roman"/>
              </a:rPr>
              <a:t>precessing</a:t>
            </a:r>
            <a:r>
              <a:rPr lang="en-US" b="0" i="0" u="none" strike="noStrike" baseline="0" dirty="0" smtClean="0">
                <a:solidFill>
                  <a:srgbClr val="000000"/>
                </a:solidFill>
                <a:latin typeface="Sabon-Roman"/>
              </a:rPr>
              <a:t> hydrogen nuclei for</a:t>
            </a:r>
            <a:r>
              <a:rPr lang="en-US" b="0" i="0" u="none" strike="noStrike" dirty="0" smtClean="0">
                <a:solidFill>
                  <a:srgbClr val="000000"/>
                </a:solidFill>
                <a:latin typeface="Sabon-Roman"/>
              </a:rPr>
              <a:t> </a:t>
            </a:r>
            <a:r>
              <a:rPr lang="en-US" b="0" i="0" u="none" strike="noStrike" baseline="0" dirty="0" smtClean="0">
                <a:solidFill>
                  <a:srgbClr val="000000"/>
                </a:solidFill>
                <a:latin typeface="Sabon-Roman"/>
              </a:rPr>
              <a:t>energy to be transferred and imaging to occur.</a:t>
            </a:r>
            <a:endParaRPr lang="ar-IQ" dirty="0"/>
          </a:p>
        </p:txBody>
      </p:sp>
      <p:pic>
        <p:nvPicPr>
          <p:cNvPr id="4" name="Picture 3"/>
          <p:cNvPicPr>
            <a:picLocks noChangeAspect="1"/>
          </p:cNvPicPr>
          <p:nvPr/>
        </p:nvPicPr>
        <p:blipFill>
          <a:blip r:embed="rId2"/>
          <a:stretch>
            <a:fillRect/>
          </a:stretch>
        </p:blipFill>
        <p:spPr>
          <a:xfrm>
            <a:off x="2675467" y="3581400"/>
            <a:ext cx="6324599" cy="2861733"/>
          </a:xfrm>
          <a:prstGeom prst="rect">
            <a:avLst/>
          </a:prstGeom>
        </p:spPr>
      </p:pic>
    </p:spTree>
    <p:extLst>
      <p:ext uri="{BB962C8B-B14F-4D97-AF65-F5344CB8AC3E}">
        <p14:creationId xmlns:p14="http://schemas.microsoft.com/office/powerpoint/2010/main" val="1004639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933" y="93133"/>
            <a:ext cx="12208934" cy="6185430"/>
          </a:xfrm>
        </p:spPr>
        <p:txBody>
          <a:bodyPr>
            <a:normAutofit/>
          </a:bodyPr>
          <a:lstStyle/>
          <a:p>
            <a:pPr algn="l" rtl="0"/>
            <a:r>
              <a:rPr lang="en-US" dirty="0" smtClean="0"/>
              <a:t>Most objects in nature have a fundamental resonance. Energy transfer is always most efficient at resonance. For example, at a large </a:t>
            </a:r>
            <a:r>
              <a:rPr lang="en-US" dirty="0" err="1" smtClean="0"/>
              <a:t>hote</a:t>
            </a:r>
            <a:r>
              <a:rPr lang="en-US" dirty="0" smtClean="0"/>
              <a:t>  in Kansas City several years ago, people were dancing on a suspended bridge like walkway. They hit a resonance that was fundamental to the walkway. The walkway collapsed, killing several people.</a:t>
            </a:r>
          </a:p>
          <a:p>
            <a:pPr algn="l" rtl="0"/>
            <a:r>
              <a:rPr lang="en-US" dirty="0" smtClean="0"/>
              <a:t> For this reason, marching military personnel are instructed to break cadence when crossing a bridge. A third example is the collapse </a:t>
            </a:r>
            <a:r>
              <a:rPr lang="ar-IQ" dirty="0" smtClean="0"/>
              <a:t>انهيار</a:t>
            </a:r>
            <a:r>
              <a:rPr lang="en-US" dirty="0" smtClean="0"/>
              <a:t> of the Tacoma Narrows suspension bridge when it was subjected to harmonic buffeting winds (Figure 1-10).</a:t>
            </a:r>
            <a:endParaRPr lang="ar-IQ" dirty="0"/>
          </a:p>
        </p:txBody>
      </p:sp>
      <p:pic>
        <p:nvPicPr>
          <p:cNvPr id="4" name="Picture 3"/>
          <p:cNvPicPr>
            <a:picLocks noChangeAspect="1"/>
          </p:cNvPicPr>
          <p:nvPr/>
        </p:nvPicPr>
        <p:blipFill>
          <a:blip r:embed="rId2"/>
          <a:stretch>
            <a:fillRect/>
          </a:stretch>
        </p:blipFill>
        <p:spPr>
          <a:xfrm>
            <a:off x="651933" y="3623732"/>
            <a:ext cx="10417067" cy="3234267"/>
          </a:xfrm>
          <a:prstGeom prst="rect">
            <a:avLst/>
          </a:prstGeom>
        </p:spPr>
      </p:pic>
    </p:spTree>
    <p:extLst>
      <p:ext uri="{BB962C8B-B14F-4D97-AF65-F5344CB8AC3E}">
        <p14:creationId xmlns:p14="http://schemas.microsoft.com/office/powerpoint/2010/main" val="469076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52400"/>
            <a:ext cx="12115800" cy="6024563"/>
          </a:xfrm>
        </p:spPr>
        <p:txBody>
          <a:bodyPr>
            <a:normAutofit lnSpcReduction="10000"/>
          </a:bodyPr>
          <a:lstStyle/>
          <a:p>
            <a:pPr marL="0" indent="0" algn="just" rtl="0">
              <a:buNone/>
            </a:pPr>
            <a:r>
              <a:rPr lang="en-US" dirty="0" smtClean="0"/>
              <a:t>With net magnetization in the Z direction, not only are the proton magnetic dipoles aligned, but each individual proton is </a:t>
            </a:r>
            <a:r>
              <a:rPr lang="en-US" dirty="0" err="1" smtClean="0"/>
              <a:t>precessing</a:t>
            </a:r>
            <a:r>
              <a:rPr lang="en-US" dirty="0" smtClean="0"/>
              <a:t> at the Larmor frequency (Figure 1-11). When the RF signal is pulsed at resonance into the patient, the energy state of many protons is changed.</a:t>
            </a:r>
          </a:p>
          <a:p>
            <a:pPr marL="0" indent="0" algn="just" rtl="0">
              <a:buNone/>
            </a:pPr>
            <a:r>
              <a:rPr lang="en-US" dirty="0" smtClean="0"/>
              <a:t> </a:t>
            </a:r>
          </a:p>
          <a:p>
            <a:pPr marL="0" indent="0" algn="just" rtl="0">
              <a:buNone/>
            </a:pPr>
            <a:endParaRPr lang="en-US" dirty="0" smtClean="0"/>
          </a:p>
          <a:p>
            <a:pPr marL="0" indent="0" algn="just" rtl="0">
              <a:buNone/>
            </a:pPr>
            <a:endParaRPr lang="en-US" dirty="0" smtClean="0"/>
          </a:p>
          <a:p>
            <a:pPr marL="0" indent="0" algn="just" rtl="0">
              <a:buNone/>
            </a:pPr>
            <a:endParaRPr lang="en-US" dirty="0"/>
          </a:p>
          <a:p>
            <a:pPr marL="0" indent="0" algn="just" rtl="0">
              <a:buNone/>
            </a:pPr>
            <a:endParaRPr lang="en-US" dirty="0" smtClean="0"/>
          </a:p>
          <a:p>
            <a:pPr marL="0" indent="0" algn="just" rtl="0">
              <a:buNone/>
            </a:pPr>
            <a:r>
              <a:rPr lang="en-US" dirty="0" smtClean="0"/>
              <a:t>The net magnetization, due to all of the protons, is said to “flip” toward the negative Z direction, while still </a:t>
            </a:r>
            <a:r>
              <a:rPr lang="en-US" dirty="0" err="1" smtClean="0"/>
              <a:t>precessing</a:t>
            </a:r>
            <a:r>
              <a:rPr lang="en-US" dirty="0" smtClean="0"/>
              <a:t> about the Z-axis (Figure 1-12). This precession is always perpendicular to Z, in the XY plane, and if initially all of the spins are aligned along the same direction in the XY plane, we have created a condition called phase coherence of the spins. This is the condition in which the most MR signal can be generated and received.</a:t>
            </a:r>
            <a:endParaRPr lang="ar-IQ" dirty="0"/>
          </a:p>
        </p:txBody>
      </p:sp>
      <p:pic>
        <p:nvPicPr>
          <p:cNvPr id="4" name="Picture 3"/>
          <p:cNvPicPr>
            <a:picLocks noChangeAspect="1"/>
          </p:cNvPicPr>
          <p:nvPr/>
        </p:nvPicPr>
        <p:blipFill>
          <a:blip r:embed="rId2"/>
          <a:stretch>
            <a:fillRect/>
          </a:stretch>
        </p:blipFill>
        <p:spPr>
          <a:xfrm>
            <a:off x="1913467" y="1642534"/>
            <a:ext cx="8898466" cy="1913466"/>
          </a:xfrm>
          <a:prstGeom prst="rect">
            <a:avLst/>
          </a:prstGeom>
        </p:spPr>
      </p:pic>
      <p:pic>
        <p:nvPicPr>
          <p:cNvPr id="5" name="Picture 4"/>
          <p:cNvPicPr>
            <a:picLocks noChangeAspect="1"/>
          </p:cNvPicPr>
          <p:nvPr/>
        </p:nvPicPr>
        <p:blipFill>
          <a:blip r:embed="rId3"/>
          <a:stretch>
            <a:fillRect/>
          </a:stretch>
        </p:blipFill>
        <p:spPr>
          <a:xfrm>
            <a:off x="3776133" y="3469481"/>
            <a:ext cx="5342467" cy="552186"/>
          </a:xfrm>
          <a:prstGeom prst="rect">
            <a:avLst/>
          </a:prstGeom>
        </p:spPr>
      </p:pic>
    </p:spTree>
    <p:extLst>
      <p:ext uri="{BB962C8B-B14F-4D97-AF65-F5344CB8AC3E}">
        <p14:creationId xmlns:p14="http://schemas.microsoft.com/office/powerpoint/2010/main" val="215900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3767" y="1825625"/>
            <a:ext cx="6424465" cy="4351338"/>
          </a:xfrm>
        </p:spPr>
      </p:pic>
    </p:spTree>
    <p:extLst>
      <p:ext uri="{BB962C8B-B14F-4D97-AF65-F5344CB8AC3E}">
        <p14:creationId xmlns:p14="http://schemas.microsoft.com/office/powerpoint/2010/main" val="2091472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9182" y="1253067"/>
            <a:ext cx="5504704" cy="468120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8246" y="1120054"/>
            <a:ext cx="5633754" cy="4814214"/>
          </a:xfrm>
          <a:prstGeom prst="rect">
            <a:avLst/>
          </a:prstGeom>
        </p:spPr>
      </p:pic>
    </p:spTree>
    <p:extLst>
      <p:ext uri="{BB962C8B-B14F-4D97-AF65-F5344CB8AC3E}">
        <p14:creationId xmlns:p14="http://schemas.microsoft.com/office/powerpoint/2010/main" val="2219772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94789" y="1825625"/>
            <a:ext cx="5002421" cy="4351338"/>
          </a:xfrm>
        </p:spPr>
      </p:pic>
    </p:spTree>
    <p:extLst>
      <p:ext uri="{BB962C8B-B14F-4D97-AF65-F5344CB8AC3E}">
        <p14:creationId xmlns:p14="http://schemas.microsoft.com/office/powerpoint/2010/main" val="3140403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949025" y="127000"/>
            <a:ext cx="5997441" cy="600763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467" y="127001"/>
            <a:ext cx="5317066" cy="6007629"/>
          </a:xfrm>
          <a:prstGeom prst="rect">
            <a:avLst/>
          </a:prstGeom>
        </p:spPr>
      </p:pic>
    </p:spTree>
    <p:extLst>
      <p:ext uri="{BB962C8B-B14F-4D97-AF65-F5344CB8AC3E}">
        <p14:creationId xmlns:p14="http://schemas.microsoft.com/office/powerpoint/2010/main" val="1684449063"/>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6592</TotalTime>
  <Words>801</Words>
  <Application>Microsoft Office PowerPoint</Application>
  <PresentationFormat>Custom</PresentationFormat>
  <Paragraphs>31</Paragraphs>
  <Slides>15</Slides>
  <Notes>0</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Organic</vt:lpstr>
      <vt:lpstr>Magnetic Resonance and Medical Imaging  </vt:lpstr>
      <vt:lpstr>Free Induction Decay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22</cp:revision>
  <dcterms:created xsi:type="dcterms:W3CDTF">2021-01-01T12:53:16Z</dcterms:created>
  <dcterms:modified xsi:type="dcterms:W3CDTF">2021-01-11T01:01:34Z</dcterms:modified>
</cp:coreProperties>
</file>